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8"/>
  </p:notesMasterIdLst>
  <p:sldIdLst>
    <p:sldId id="257" r:id="rId2"/>
    <p:sldId id="258" r:id="rId3"/>
    <p:sldId id="264" r:id="rId4"/>
    <p:sldId id="294" r:id="rId5"/>
    <p:sldId id="303" r:id="rId6"/>
    <p:sldId id="307" r:id="rId7"/>
    <p:sldId id="295" r:id="rId8"/>
    <p:sldId id="298" r:id="rId9"/>
    <p:sldId id="299" r:id="rId10"/>
    <p:sldId id="304" r:id="rId11"/>
    <p:sldId id="300" r:id="rId12"/>
    <p:sldId id="301" r:id="rId13"/>
    <p:sldId id="302" r:id="rId14"/>
    <p:sldId id="308" r:id="rId15"/>
    <p:sldId id="305" r:id="rId16"/>
    <p:sldId id="293" r:id="rId17"/>
    <p:sldId id="306" r:id="rId18"/>
    <p:sldId id="265" r:id="rId19"/>
    <p:sldId id="290" r:id="rId20"/>
    <p:sldId id="291" r:id="rId21"/>
    <p:sldId id="297" r:id="rId22"/>
    <p:sldId id="309" r:id="rId23"/>
    <p:sldId id="296" r:id="rId24"/>
    <p:sldId id="292" r:id="rId25"/>
    <p:sldId id="312" r:id="rId26"/>
    <p:sldId id="311" r:id="rId27"/>
  </p:sldIdLst>
  <p:sldSz cx="9144000" cy="5143500" type="screen16x9"/>
  <p:notesSz cx="6858000" cy="9144000"/>
  <p:embeddedFontLst>
    <p:embeddedFont>
      <p:font typeface="휴먼모음T" panose="02030504000101010101" pitchFamily="18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Google Sans" panose="020B050303050204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1" autoAdjust="0"/>
    <p:restoredTop sz="95313"/>
  </p:normalViewPr>
  <p:slideViewPr>
    <p:cSldViewPr>
      <p:cViewPr varScale="1">
        <p:scale>
          <a:sx n="99" d="100"/>
          <a:sy n="99" d="100"/>
        </p:scale>
        <p:origin x="168" y="7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http://news.joins.com/article/2989875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UBLOX </a:t>
            </a:r>
            <a:r>
              <a:rPr lang="ko-KR" altLang="en-US" dirty="0"/>
              <a:t>사진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http://news.joins.com/article/2989875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UBLOX </a:t>
            </a:r>
            <a:r>
              <a:rPr lang="ko-KR" altLang="en-US"/>
              <a:t>사진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0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fb9c6bf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fb9c6bf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f71d944a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f71d944a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f71d944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f71d944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13" Type="http://schemas.openxmlformats.org/officeDocument/2006/relationships/image" Target="../media/image14.gif"/><Relationship Id="rId18" Type="http://schemas.openxmlformats.org/officeDocument/2006/relationships/image" Target="../media/image19.gif"/><Relationship Id="rId26" Type="http://schemas.openxmlformats.org/officeDocument/2006/relationships/image" Target="../media/image27.gif"/><Relationship Id="rId3" Type="http://schemas.openxmlformats.org/officeDocument/2006/relationships/image" Target="../media/image4.gif"/><Relationship Id="rId21" Type="http://schemas.openxmlformats.org/officeDocument/2006/relationships/image" Target="../media/image22.gif"/><Relationship Id="rId7" Type="http://schemas.openxmlformats.org/officeDocument/2006/relationships/image" Target="../media/image8.gif"/><Relationship Id="rId12" Type="http://schemas.openxmlformats.org/officeDocument/2006/relationships/image" Target="../media/image13.gif"/><Relationship Id="rId17" Type="http://schemas.openxmlformats.org/officeDocument/2006/relationships/image" Target="../media/image18.gif"/><Relationship Id="rId25" Type="http://schemas.openxmlformats.org/officeDocument/2006/relationships/image" Target="../media/image26.gif"/><Relationship Id="rId2" Type="http://schemas.openxmlformats.org/officeDocument/2006/relationships/image" Target="../media/image3.gif"/><Relationship Id="rId16" Type="http://schemas.openxmlformats.org/officeDocument/2006/relationships/image" Target="../media/image17.gif"/><Relationship Id="rId20" Type="http://schemas.openxmlformats.org/officeDocument/2006/relationships/image" Target="../media/image21.gif"/><Relationship Id="rId29" Type="http://schemas.openxmlformats.org/officeDocument/2006/relationships/image" Target="../media/image30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11" Type="http://schemas.openxmlformats.org/officeDocument/2006/relationships/image" Target="../media/image12.gif"/><Relationship Id="rId24" Type="http://schemas.openxmlformats.org/officeDocument/2006/relationships/image" Target="../media/image25.gif"/><Relationship Id="rId5" Type="http://schemas.openxmlformats.org/officeDocument/2006/relationships/image" Target="../media/image6.gif"/><Relationship Id="rId15" Type="http://schemas.openxmlformats.org/officeDocument/2006/relationships/image" Target="../media/image16.gif"/><Relationship Id="rId23" Type="http://schemas.openxmlformats.org/officeDocument/2006/relationships/image" Target="../media/image24.gif"/><Relationship Id="rId28" Type="http://schemas.openxmlformats.org/officeDocument/2006/relationships/image" Target="../media/image29.gif"/><Relationship Id="rId10" Type="http://schemas.openxmlformats.org/officeDocument/2006/relationships/image" Target="../media/image11.gif"/><Relationship Id="rId19" Type="http://schemas.openxmlformats.org/officeDocument/2006/relationships/image" Target="../media/image20.gif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gif"/><Relationship Id="rId22" Type="http://schemas.openxmlformats.org/officeDocument/2006/relationships/image" Target="../media/image23.gif"/><Relationship Id="rId27" Type="http://schemas.openxmlformats.org/officeDocument/2006/relationships/image" Target="../media/image28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-BlueText">
  <p:cSld name="intro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7659975" y="474038"/>
            <a:ext cx="600075" cy="192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226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3602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16100" cy="2923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wer Third Photo">
  <p:cSld name="Photo with text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 descr="IMG_6231.jpg"/>
          <p:cNvPicPr preferRelativeResize="0"/>
          <p:nvPr/>
        </p:nvPicPr>
        <p:blipFill rotWithShape="1">
          <a:blip r:embed="rId2">
            <a:alphaModFix/>
          </a:blip>
          <a:srcRect t="21509" b="21509"/>
          <a:stretch/>
        </p:blipFill>
        <p:spPr>
          <a:xfrm>
            <a:off x="0" y="0"/>
            <a:ext cx="9144000" cy="3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87206" y="3788119"/>
            <a:ext cx="5282700" cy="12120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Right">
  <p:cSld name="Photo with text_1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808013" y="1379194"/>
            <a:ext cx="26319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2"/>
          </p:nvPr>
        </p:nvSpPr>
        <p:spPr>
          <a:xfrm>
            <a:off x="808013" y="2137331"/>
            <a:ext cx="2919300" cy="26238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alf Photo Left">
  <p:cSld name="Photo with text_1_1"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 descr="android.jpg"/>
          <p:cNvPicPr preferRelativeResize="0"/>
          <p:nvPr/>
        </p:nvPicPr>
        <p:blipFill rotWithShape="1">
          <a:blip r:embed="rId2">
            <a:alphaModFix/>
          </a:blip>
          <a:srcRect t="12837" b="12829"/>
          <a:stretch/>
        </p:blipFill>
        <p:spPr>
          <a:xfrm>
            <a:off x="-3" y="0"/>
            <a:ext cx="461772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5341341" y="1294584"/>
            <a:ext cx="28185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5341341" y="1938009"/>
            <a:ext cx="3008100" cy="2819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hoto">
  <p:cSld name="Full Blank"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 descr="GoogleIO2016-kygo-838.jpg"/>
          <p:cNvPicPr preferRelativeResize="0"/>
          <p:nvPr/>
        </p:nvPicPr>
        <p:blipFill rotWithShape="1">
          <a:blip r:embed="rId2">
            <a:alphaModFix/>
          </a:blip>
          <a:srcRect t="7855" b="7855"/>
          <a:stretch/>
        </p:blipFill>
        <p:spPr>
          <a:xfrm>
            <a:off x="0" y="6272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Google Shape;121;p18"/>
          <p:cNvCxnSpPr/>
          <p:nvPr/>
        </p:nvCxnSpPr>
        <p:spPr>
          <a:xfrm>
            <a:off x="808013" y="4417137"/>
            <a:ext cx="7532700" cy="0"/>
          </a:xfrm>
          <a:prstGeom prst="straightConnector1">
            <a:avLst/>
          </a:prstGeom>
          <a:noFill/>
          <a:ln w="12700" cap="flat" cmpd="sng">
            <a:solidFill>
              <a:srgbClr val="90A4AE">
                <a:alpha val="6391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1414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- Title &amp; Body">
  <p:cSld name="CUSTOM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799331" y="1202981"/>
            <a:ext cx="6278100" cy="8370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799331" y="2116988"/>
            <a:ext cx="6201600" cy="21657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●"/>
              <a:defRPr>
                <a:solidFill>
                  <a:srgbClr val="445863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○"/>
              <a:defRPr>
                <a:solidFill>
                  <a:srgbClr val="445863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lank">
  <p:cSld name="Presentation Title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34275" tIns="34275" rIns="34275" bIns="34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4">
  <p:cSld name="thank you_2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5994" y="3978450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044" y="3028594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6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2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3214688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7">
            <a:alphaModFix/>
          </a:blip>
          <a:srcRect l="14809" r="20323"/>
          <a:stretch/>
        </p:blipFill>
        <p:spPr>
          <a:xfrm>
            <a:off x="3214688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body" idx="3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4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5"/>
          </p:nvPr>
        </p:nvSpPr>
        <p:spPr>
          <a:xfrm>
            <a:off x="3834641" y="30889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6"/>
          </p:nvPr>
        </p:nvSpPr>
        <p:spPr>
          <a:xfrm>
            <a:off x="3834638" y="333269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7"/>
          </p:nvPr>
        </p:nvSpPr>
        <p:spPr>
          <a:xfrm>
            <a:off x="3834641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8"/>
          </p:nvPr>
        </p:nvSpPr>
        <p:spPr>
          <a:xfrm>
            <a:off x="3834638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9"/>
          </p:nvPr>
        </p:nvSpPr>
        <p:spPr>
          <a:xfrm>
            <a:off x="5969578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3"/>
          </p:nvPr>
        </p:nvSpPr>
        <p:spPr>
          <a:xfrm>
            <a:off x="5969578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1">
  <p:cSld name="CUSTOM_2">
    <p:bg>
      <p:bgPr>
        <a:solidFill>
          <a:srgbClr val="536DFE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1049165" y="491445"/>
            <a:ext cx="7077982" cy="4156671"/>
            <a:chOff x="2797773" y="1310519"/>
            <a:chExt cx="18874619" cy="11084456"/>
          </a:xfrm>
        </p:grpSpPr>
        <p:pic>
          <p:nvPicPr>
            <p:cNvPr id="28" name="Google Shape;2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79777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8453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583472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99379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813313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399125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9812" y="131051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9777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98453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583472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199379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813313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8399125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409812" y="6510242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79777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8453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0583472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3199379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15813313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8399125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409812" y="912170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279777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5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98453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0583472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5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13199379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5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15813313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5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18399125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5409812" y="3917559"/>
              <a:ext cx="3273266" cy="32732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3">
  <p:cSld name="thank you_2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5969578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5969578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044" y="3028594"/>
            <a:ext cx="378525" cy="3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body" idx="3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>
            <a:spLocks noGrp="1"/>
          </p:cNvSpPr>
          <p:nvPr>
            <p:ph type="body" idx="4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3214688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 rotWithShape="1">
          <a:blip r:embed="rId6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>
            <a:spLocks noGrp="1"/>
          </p:cNvSpPr>
          <p:nvPr>
            <p:ph type="body" idx="5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body" idx="6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7"/>
          </p:nvPr>
        </p:nvSpPr>
        <p:spPr>
          <a:xfrm>
            <a:off x="3834641" y="30889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8"/>
          </p:nvPr>
        </p:nvSpPr>
        <p:spPr>
          <a:xfrm>
            <a:off x="3834638" y="333269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+ 2">
  <p:cSld name="thank you_2_1_1_1_1_1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 rotWithShape="1">
          <a:blip r:embed="rId2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3496772" y="3333391"/>
            <a:ext cx="2635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2"/>
          </p:nvPr>
        </p:nvSpPr>
        <p:spPr>
          <a:xfrm>
            <a:off x="3496772" y="3123019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06" y="3978450"/>
            <a:ext cx="378525" cy="37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44" y="3040331"/>
            <a:ext cx="355050" cy="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body" idx="3"/>
          </p:nvPr>
        </p:nvSpPr>
        <p:spPr>
          <a:xfrm>
            <a:off x="1423203" y="309444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803250" y="4122667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>
            <a:spLocks noGrp="1"/>
          </p:cNvSpPr>
          <p:nvPr>
            <p:ph type="body" idx="4"/>
          </p:nvPr>
        </p:nvSpPr>
        <p:spPr>
          <a:xfrm>
            <a:off x="1423200" y="3338231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l="14809" r="20323"/>
          <a:stretch/>
        </p:blipFill>
        <p:spPr>
          <a:xfrm>
            <a:off x="803250" y="3179373"/>
            <a:ext cx="354900" cy="36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body" idx="5"/>
          </p:nvPr>
        </p:nvSpPr>
        <p:spPr>
          <a:xfrm>
            <a:off x="1423203" y="400362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6"/>
          </p:nvPr>
        </p:nvSpPr>
        <p:spPr>
          <a:xfrm>
            <a:off x="1423200" y="4247409"/>
            <a:ext cx="16941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6276300" cy="103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2">
  <p:cSld name="Sample Light Slide_2_1_1">
    <p:bg>
      <p:bgPr>
        <a:solidFill>
          <a:srgbClr val="536DFE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>
            <a:spLocks noGrp="1"/>
          </p:cNvSpPr>
          <p:nvPr>
            <p:ph type="body" idx="1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2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3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3">
  <p:cSld name="Sample Light Slide_2_1_1_2">
    <p:bg>
      <p:bgPr>
        <a:solidFill>
          <a:srgbClr val="536DFE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>
            <a:spLocks noGrp="1"/>
          </p:cNvSpPr>
          <p:nvPr>
            <p:ph type="body" idx="2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3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4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 + 4">
  <p:cSld name="Sample Light Slide_2_1_1_1">
    <p:bg>
      <p:bgPr>
        <a:solidFill>
          <a:srgbClr val="536DFE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>
            <a:spLocks noGrp="1"/>
          </p:cNvSpPr>
          <p:nvPr>
            <p:ph type="body" idx="2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3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4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1">
  <p:cSld name="Sample Light Slide_1_1">
    <p:bg>
      <p:bgPr>
        <a:solidFill>
          <a:srgbClr val="FF6C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2">
  <p:cSld name="Sample Light Slide_1_1_1">
    <p:bg>
      <p:bgPr>
        <a:solidFill>
          <a:srgbClr val="FF6C00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>
            <a:spLocks noGrp="1"/>
          </p:cNvSpPr>
          <p:nvPr>
            <p:ph type="body" idx="3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3">
  <p:cSld name="Sample Light Slide_1_1_1_1">
    <p:bg>
      <p:bgPr>
        <a:solidFill>
          <a:srgbClr val="FF6C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 + 4">
  <p:cSld name="Sample Light Slide_1_1_1_1_1">
    <p:bg>
      <p:bgPr>
        <a:solidFill>
          <a:srgbClr val="FF6C0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5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1">
  <p:cSld name="Photo blank_1">
    <p:bg>
      <p:bgPr>
        <a:solidFill>
          <a:srgbClr val="1CE8B5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2">
  <p:cSld name="CUSTOM_3">
    <p:bg>
      <p:bgPr>
        <a:solidFill>
          <a:srgbClr val="1CE8B5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5577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9074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3367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7665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080" y="547917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7167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0664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4957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9254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670" y="1960416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5573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9070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3363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47661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2077" y="3372914"/>
            <a:ext cx="1222670" cy="1222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2">
  <p:cSld name="Photo blank_1_1">
    <p:bg>
      <p:bgPr>
        <a:solidFill>
          <a:srgbClr val="1CE8B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808406" y="27220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ubTitle" idx="1"/>
          </p:nvPr>
        </p:nvSpPr>
        <p:spPr>
          <a:xfrm>
            <a:off x="808406" y="3449109"/>
            <a:ext cx="45774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570" y="4446867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8380" y="4435853"/>
            <a:ext cx="355193" cy="35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body" idx="3"/>
          </p:nvPr>
        </p:nvSpPr>
        <p:spPr>
          <a:xfrm>
            <a:off x="3827741" y="4461371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3">
  <p:cSld name="Photo blank_1_1_1">
    <p:bg>
      <p:bgPr>
        <a:solidFill>
          <a:srgbClr val="1CE8B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 + 4">
  <p:cSld name="Photo blank_1_1_1_1_1">
    <p:bg>
      <p:bgPr>
        <a:solidFill>
          <a:srgbClr val="1CE8B5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8380" y="3892928"/>
            <a:ext cx="355193" cy="355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556" y="4408845"/>
            <a:ext cx="355193" cy="35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570" y="3903942"/>
            <a:ext cx="333165" cy="3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>
            <a:spLocks noGrp="1"/>
          </p:cNvSpPr>
          <p:nvPr>
            <p:ph type="body" idx="1"/>
          </p:nvPr>
        </p:nvSpPr>
        <p:spPr>
          <a:xfrm>
            <a:off x="1302003" y="3915480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2"/>
          </p:nvPr>
        </p:nvSpPr>
        <p:spPr>
          <a:xfrm>
            <a:off x="1302003" y="4436172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body" idx="3"/>
          </p:nvPr>
        </p:nvSpPr>
        <p:spPr>
          <a:xfrm>
            <a:off x="3827741" y="3918446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8406" y="2179097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subTitle" idx="4"/>
          </p:nvPr>
        </p:nvSpPr>
        <p:spPr>
          <a:xfrm>
            <a:off x="808406" y="2906184"/>
            <a:ext cx="49671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6627" y="4407056"/>
            <a:ext cx="378703" cy="3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>
            <a:spLocks noGrp="1"/>
          </p:cNvSpPr>
          <p:nvPr>
            <p:ph type="body" idx="5"/>
          </p:nvPr>
        </p:nvSpPr>
        <p:spPr>
          <a:xfrm>
            <a:off x="3827741" y="4416103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1631206" y="354996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●"/>
              <a:defRPr>
                <a:solidFill>
                  <a:srgbClr val="FF6C00"/>
                </a:solidFill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○"/>
              <a:defRPr>
                <a:solidFill>
                  <a:srgbClr val="FF6C00"/>
                </a:solidFill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15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1791" y="3456593"/>
            <a:ext cx="504884" cy="504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l="14809" r="20323"/>
          <a:stretch/>
        </p:blipFill>
        <p:spPr>
          <a:xfrm>
            <a:off x="803250" y="3653492"/>
            <a:ext cx="473400" cy="48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>
            <a:spLocks noGrp="1"/>
          </p:cNvSpPr>
          <p:nvPr>
            <p:ph type="body" idx="2"/>
          </p:nvPr>
        </p:nvSpPr>
        <p:spPr>
          <a:xfrm>
            <a:off x="5581706" y="2741841"/>
            <a:ext cx="3373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3"/>
          </p:nvPr>
        </p:nvSpPr>
        <p:spPr>
          <a:xfrm>
            <a:off x="5581706" y="2396297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3853800" cy="1419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t="504" b="504"/>
          <a:stretch/>
        </p:blipFill>
        <p:spPr>
          <a:xfrm>
            <a:off x="803250" y="307573"/>
            <a:ext cx="6000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>
            <a:spLocks noGrp="1"/>
          </p:cNvSpPr>
          <p:nvPr>
            <p:ph type="body" idx="4"/>
          </p:nvPr>
        </p:nvSpPr>
        <p:spPr>
          <a:xfrm>
            <a:off x="1631203" y="3850906"/>
            <a:ext cx="31389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1pPr>
            <a:lvl2pPr marL="914400" lvl="1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2pPr>
            <a:lvl3pPr marL="1371600" lvl="2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3pPr>
            <a:lvl4pPr marL="1828800" lvl="3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4pPr>
            <a:lvl5pPr marL="2286000" lvl="4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5pPr>
            <a:lvl6pPr marL="2743200" lvl="5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6pPr>
            <a:lvl7pPr marL="3200400" lvl="6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●"/>
              <a:defRPr sz="1100">
                <a:solidFill>
                  <a:srgbClr val="536DFE"/>
                </a:solidFill>
              </a:defRPr>
            </a:lvl7pPr>
            <a:lvl8pPr marL="3657600" lvl="7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○"/>
              <a:defRPr sz="1100">
                <a:solidFill>
                  <a:srgbClr val="536DFE"/>
                </a:solidFill>
              </a:defRPr>
            </a:lvl8pPr>
            <a:lvl9pPr marL="4114800" lvl="8" indent="-298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100"/>
              <a:buChar char="■"/>
              <a:defRPr sz="11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digo Title Slide">
  <p:cSld name="Sample Light Slide">
    <p:bg>
      <p:bgPr>
        <a:solidFill>
          <a:srgbClr val="536DFE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/>
        </p:nvPicPr>
        <p:blipFill rotWithShape="1">
          <a:blip r:embed="rId2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1969" y="2728144"/>
            <a:ext cx="2320022" cy="23200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 Slide">
  <p:cSld name="Sample Light Slide_1">
    <p:bg>
      <p:bgPr>
        <a:solidFill>
          <a:srgbClr val="FF6C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0"/>
            <a:ext cx="2324662" cy="232466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Title Slide">
  <p:cSld name="Photo blank">
    <p:bg>
      <p:bgPr>
        <a:solidFill>
          <a:srgbClr val="1CE8B5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6019" y="2736825"/>
            <a:ext cx="2324662" cy="232465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08406" y="2950622"/>
            <a:ext cx="4866600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808406" y="3677709"/>
            <a:ext cx="4413900" cy="5796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t="14285" b="14285"/>
          <a:stretch/>
        </p:blipFill>
        <p:spPr>
          <a:xfrm>
            <a:off x="653147" y="209048"/>
            <a:ext cx="879178" cy="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 w/ Orange">
  <p:cSld name="CUSTOM_1_1_3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226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3602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C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16100" cy="1898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686" y="4463442"/>
            <a:ext cx="1029413" cy="355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igo Slide ">
  <p:cSld name="CUSTOM_1_1_2">
    <p:bg>
      <p:bgPr>
        <a:solidFill>
          <a:srgbClr val="536DFE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71256" y="4460008"/>
            <a:ext cx="1013550" cy="3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799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4175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73400" cy="19035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●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○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Google Sans"/>
              <a:buChar char="■"/>
              <a:defRPr sz="1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Slide">
  <p:cSld name="CUSTOM_1_1_1">
    <p:bg>
      <p:bgPr>
        <a:solidFill>
          <a:srgbClr val="1CE8B5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7462746" y="4458429"/>
            <a:ext cx="1029413" cy="355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810300" y="1234472"/>
            <a:ext cx="6879900" cy="9039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810300" y="2024034"/>
            <a:ext cx="74175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2"/>
          </p:nvPr>
        </p:nvSpPr>
        <p:spPr>
          <a:xfrm>
            <a:off x="810300" y="2580309"/>
            <a:ext cx="6173400" cy="1898100"/>
          </a:xfrm>
          <a:prstGeom prst="rect">
            <a:avLst/>
          </a:prstGeom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●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○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1500"/>
              <a:buFont typeface="Google Sans"/>
              <a:buChar char="■"/>
              <a:defRPr sz="1500">
                <a:solidFill>
                  <a:srgbClr val="44586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/>
          <a:lstStyle>
            <a:lvl1pPr marL="457200" lvl="0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●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○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238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1500"/>
              <a:buFont typeface="Google Sans"/>
              <a:buChar char="■"/>
              <a:defRPr sz="15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7" r:id="rId3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6876256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08398" y="2722025"/>
            <a:ext cx="5995849" cy="727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altLang="ko-KR" sz="3000" b="0" i="0" u="none" strike="noStrike" kern="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Session II-2 :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3000" dirty="0">
                <a:solidFill>
                  <a:schemeClr val="lt1"/>
                </a:solidFill>
              </a:rPr>
              <a:t>  Android Auto </a:t>
            </a:r>
            <a:r>
              <a:rPr lang="ko-KR" altLang="en-US" sz="3000" dirty="0">
                <a:solidFill>
                  <a:schemeClr val="lt1"/>
                </a:solidFill>
              </a:rPr>
              <a:t>출시에 따른 </a:t>
            </a:r>
            <a:endParaRPr lang="en-US" altLang="ko-KR" sz="3000" dirty="0">
              <a:solidFill>
                <a:schemeClr val="lt1"/>
              </a:solidFill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ko-KR" sz="3000" dirty="0">
                <a:solidFill>
                  <a:schemeClr val="lt1"/>
                </a:solidFill>
              </a:rPr>
              <a:t>  </a:t>
            </a:r>
            <a:r>
              <a:rPr lang="ko-KR" altLang="en-US" sz="3000" dirty="0">
                <a:solidFill>
                  <a:schemeClr val="lt1"/>
                </a:solidFill>
              </a:rPr>
              <a:t>개발자의 기회</a:t>
            </a:r>
          </a:p>
        </p:txBody>
      </p:sp>
      <p:sp>
        <p:nvSpPr>
          <p:cNvPr id="13" name="Google Shape;327;p40"/>
          <p:cNvSpPr txBox="1">
            <a:spLocks noGrp="1"/>
          </p:cNvSpPr>
          <p:nvPr>
            <p:ph type="body" idx="2"/>
          </p:nvPr>
        </p:nvSpPr>
        <p:spPr>
          <a:xfrm>
            <a:off x="1302003" y="4458405"/>
            <a:ext cx="2189878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김보근 </a:t>
            </a:r>
            <a:r>
              <a:rPr lang="en-US" altLang="ko-KR" dirty="0"/>
              <a:t> / Data Scientist</a:t>
            </a:r>
            <a:endParaRPr dirty="0"/>
          </a:p>
        </p:txBody>
      </p:sp>
      <p:pic>
        <p:nvPicPr>
          <p:cNvPr id="16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195486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4"/>
          <a:srcRect l="191" t="12625" r="1851" b="1583"/>
          <a:stretch>
            <a:fillRect/>
          </a:stretch>
        </p:blipFill>
        <p:spPr bwMode="auto">
          <a:xfrm>
            <a:off x="540000" y="271004"/>
            <a:ext cx="8064000" cy="46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>
            <a:off x="3251473" y="1385714"/>
            <a:ext cx="2664296" cy="0"/>
          </a:xfrm>
          <a:prstGeom prst="line">
            <a:avLst/>
          </a:prstGeom>
          <a:ln w="28575">
            <a:solidFill>
              <a:srgbClr val="536D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2"/>
          <p:cNvGrpSpPr/>
          <p:nvPr/>
        </p:nvGrpSpPr>
        <p:grpSpPr>
          <a:xfrm>
            <a:off x="683568" y="2304900"/>
            <a:ext cx="2466975" cy="1851026"/>
            <a:chOff x="827584" y="1560463"/>
            <a:chExt cx="2466975" cy="1851026"/>
          </a:xfrm>
        </p:grpSpPr>
        <p:pic>
          <p:nvPicPr>
            <p:cNvPr id="20486" name="Picture 6" descr="Image result for hyundai wheel buttons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27584" y="1563638"/>
              <a:ext cx="2466975" cy="1847851"/>
            </a:xfrm>
            <a:prstGeom prst="rect">
              <a:avLst/>
            </a:prstGeom>
            <a:noFill/>
          </p:spPr>
        </p:pic>
        <p:sp>
          <p:nvSpPr>
            <p:cNvPr id="12" name="자유형 11"/>
            <p:cNvSpPr/>
            <p:nvPr/>
          </p:nvSpPr>
          <p:spPr>
            <a:xfrm rot="21390227">
              <a:off x="1403648" y="1560463"/>
              <a:ext cx="647700" cy="360040"/>
            </a:xfrm>
            <a:custGeom>
              <a:avLst/>
              <a:gdLst>
                <a:gd name="connsiteX0" fmla="*/ 0 w 647700"/>
                <a:gd name="connsiteY0" fmla="*/ 333375 h 333375"/>
                <a:gd name="connsiteX1" fmla="*/ 190500 w 647700"/>
                <a:gd name="connsiteY1" fmla="*/ 142875 h 333375"/>
                <a:gd name="connsiteX2" fmla="*/ 466725 w 647700"/>
                <a:gd name="connsiteY2" fmla="*/ 28575 h 333375"/>
                <a:gd name="connsiteX3" fmla="*/ 647700 w 647700"/>
                <a:gd name="connsiteY3" fmla="*/ 0 h 333375"/>
                <a:gd name="connsiteX4" fmla="*/ 571500 w 647700"/>
                <a:gd name="connsiteY4" fmla="*/ 333375 h 333375"/>
                <a:gd name="connsiteX5" fmla="*/ 0 w 647700"/>
                <a:gd name="connsiteY5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333375">
                  <a:moveTo>
                    <a:pt x="0" y="333375"/>
                  </a:moveTo>
                  <a:lnTo>
                    <a:pt x="190500" y="142875"/>
                  </a:lnTo>
                  <a:lnTo>
                    <a:pt x="466725" y="28575"/>
                  </a:lnTo>
                  <a:lnTo>
                    <a:pt x="647700" y="0"/>
                  </a:lnTo>
                  <a:lnTo>
                    <a:pt x="571500" y="333375"/>
                  </a:lnTo>
                  <a:lnTo>
                    <a:pt x="0" y="333375"/>
                  </a:lnTo>
                  <a:close/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4" name="Picture 6"/>
          <p:cNvPicPr>
            <a:picLocks noChangeAspect="1" noChangeArrowheads="1"/>
          </p:cNvPicPr>
          <p:nvPr/>
        </p:nvPicPr>
        <p:blipFill>
          <a:blip r:embed="rId4"/>
          <a:srcRect l="553" t="12246" r="1751" b="617"/>
          <a:stretch>
            <a:fillRect/>
          </a:stretch>
        </p:blipFill>
        <p:spPr bwMode="auto">
          <a:xfrm>
            <a:off x="540000" y="228657"/>
            <a:ext cx="8064000" cy="46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5" name="Picture 7"/>
          <p:cNvPicPr>
            <a:picLocks noChangeAspect="1" noChangeArrowheads="1"/>
          </p:cNvPicPr>
          <p:nvPr/>
        </p:nvPicPr>
        <p:blipFill>
          <a:blip r:embed="rId4"/>
          <a:srcRect l="99" t="12114" r="1623" b="566"/>
          <a:stretch>
            <a:fillRect/>
          </a:stretch>
        </p:blipFill>
        <p:spPr bwMode="auto">
          <a:xfrm>
            <a:off x="540000" y="237676"/>
            <a:ext cx="8064000" cy="466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6" name="Picture 8"/>
          <p:cNvPicPr>
            <a:picLocks noChangeAspect="1" noChangeArrowheads="1"/>
          </p:cNvPicPr>
          <p:nvPr/>
        </p:nvPicPr>
        <p:blipFill>
          <a:blip r:embed="rId4"/>
          <a:srcRect l="802" t="12390" r="1589" b="975"/>
          <a:stretch>
            <a:fillRect/>
          </a:stretch>
        </p:blipFill>
        <p:spPr bwMode="auto">
          <a:xfrm>
            <a:off x="540000" y="240102"/>
            <a:ext cx="8064000" cy="466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4798125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좀 더 상세하게</a:t>
            </a: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79874" name="Picture 2" descr="Image result for ë¤ë¹ê²ì´ì ì¼ê°ëª¨ë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3834" y="483518"/>
            <a:ext cx="3256158" cy="2883057"/>
          </a:xfrm>
          <a:prstGeom prst="rect">
            <a:avLst/>
          </a:prstGeom>
          <a:noFill/>
        </p:spPr>
      </p:pic>
      <p:pic>
        <p:nvPicPr>
          <p:cNvPr id="79876" name="Picture 4" descr="Image result for ìëì°¨ ìë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96515" y="512332"/>
            <a:ext cx="2871829" cy="1627370"/>
          </a:xfrm>
          <a:prstGeom prst="rect">
            <a:avLst/>
          </a:prstGeom>
          <a:noFill/>
        </p:spPr>
      </p:pic>
      <p:pic>
        <p:nvPicPr>
          <p:cNvPr id="79878" name="Picture 6" descr="Image result for êµì°¨ë¡"/>
          <p:cNvPicPr>
            <a:picLocks noChangeAspect="1" noChangeArrowheads="1"/>
          </p:cNvPicPr>
          <p:nvPr/>
        </p:nvPicPr>
        <p:blipFill>
          <a:blip r:embed="rId6"/>
          <a:srcRect l="1829" t="2013" r="2869" b="11437"/>
          <a:stretch>
            <a:fillRect/>
          </a:stretch>
        </p:blipFill>
        <p:spPr bwMode="auto">
          <a:xfrm>
            <a:off x="4788024" y="2199032"/>
            <a:ext cx="2880321" cy="1751181"/>
          </a:xfrm>
          <a:prstGeom prst="rect">
            <a:avLst/>
          </a:prstGeom>
          <a:noFill/>
        </p:spPr>
      </p:pic>
      <p:sp>
        <p:nvSpPr>
          <p:cNvPr id="10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조도 센서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속력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Heading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값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…. +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음성인식버튼</a:t>
            </a:r>
            <a:endParaRPr lang="en-US" altLang="ko-KR" sz="2400" b="1" dirty="0">
              <a:solidFill>
                <a:srgbClr val="536DFE"/>
              </a:solidFill>
              <a:latin typeface="Arial" pitchFamily="34" charset="0"/>
              <a:ea typeface="Google Sans"/>
              <a:cs typeface="Arial" pitchFamily="34" charset="0"/>
              <a:sym typeface="Google Sans"/>
            </a:endParaRPr>
          </a:p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16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정보를</a:t>
            </a:r>
            <a:r>
              <a:rPr lang="en-US" altLang="ko-KR" sz="16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</a:t>
            </a:r>
            <a:r>
              <a:rPr lang="ko-KR" altLang="en-US" sz="16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받을 수 있다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28674" name="Picture 2" descr="Image result for í°ë ë ì¹´ë©ë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8105" y="719382"/>
            <a:ext cx="4547790" cy="2644456"/>
          </a:xfrm>
          <a:prstGeom prst="rect">
            <a:avLst/>
          </a:prstGeom>
          <a:noFill/>
        </p:spPr>
      </p:pic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 err="1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터널안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DR (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추측항법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) ==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속력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Heading</a:t>
            </a:r>
            <a:endParaRPr lang="ko-KR" altLang="en-US" sz="2400" b="1" dirty="0">
              <a:solidFill>
                <a:srgbClr val="536DFE"/>
              </a:solidFill>
              <a:latin typeface="Arial" pitchFamily="34" charset="0"/>
              <a:ea typeface="Google Sans"/>
              <a:cs typeface="Arial" pitchFamily="34" charset="0"/>
              <a:sym typeface="Google San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8308" name="Picture 4" descr="Image result for dead reckon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67644" y="591528"/>
            <a:ext cx="6408712" cy="3204358"/>
          </a:xfrm>
          <a:prstGeom prst="rect">
            <a:avLst/>
          </a:prstGeom>
          <a:noFill/>
        </p:spPr>
      </p:pic>
      <p:sp>
        <p:nvSpPr>
          <p:cNvPr id="10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dirty="0" err="1">
                <a:solidFill>
                  <a:srgbClr val="536DFD"/>
                </a:solidFill>
                <a:sym typeface="Google Sans"/>
              </a:rPr>
              <a:t>터널안</a:t>
            </a:r>
            <a:r>
              <a:rPr lang="ko-KR" altLang="en-US" sz="2400" dirty="0">
                <a:solidFill>
                  <a:srgbClr val="536DFD"/>
                </a:solidFill>
                <a:sym typeface="Google Sans"/>
              </a:rPr>
              <a:t> </a:t>
            </a:r>
            <a:r>
              <a:rPr lang="en-US" altLang="ko-KR" sz="2400" dirty="0">
                <a:solidFill>
                  <a:srgbClr val="536DFD"/>
                </a:solidFill>
                <a:sym typeface="Google Sans"/>
              </a:rPr>
              <a:t>DR (</a:t>
            </a:r>
            <a:r>
              <a:rPr lang="ko-KR" altLang="en-US" sz="2400" dirty="0">
                <a:solidFill>
                  <a:srgbClr val="536DFD"/>
                </a:solidFill>
                <a:sym typeface="Google Sans"/>
              </a:rPr>
              <a:t>추측항법</a:t>
            </a:r>
            <a:r>
              <a:rPr lang="en-US" altLang="ko-KR" sz="2400" dirty="0">
                <a:solidFill>
                  <a:srgbClr val="536DFD"/>
                </a:solidFill>
                <a:sym typeface="Google Sans"/>
              </a:rPr>
              <a:t>)</a:t>
            </a:r>
            <a:endParaRPr lang="ko-KR" altLang="en-US" sz="2400" dirty="0">
              <a:solidFill>
                <a:srgbClr val="536DFD"/>
              </a:solidFill>
              <a:sym typeface="Google Sans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4798125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어떻게 활용할 것인가</a:t>
            </a: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4210" name="Picture 2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843558"/>
            <a:ext cx="4320480" cy="2592289"/>
          </a:xfrm>
          <a:prstGeom prst="rect">
            <a:avLst/>
          </a:prstGeom>
          <a:noFill/>
        </p:spPr>
      </p:pic>
      <p:pic>
        <p:nvPicPr>
          <p:cNvPr id="94212" name="Picture 4" descr="Related imag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42469" y="627534"/>
            <a:ext cx="2429931" cy="3233147"/>
          </a:xfrm>
          <a:prstGeom prst="rect">
            <a:avLst/>
          </a:prstGeom>
          <a:noFill/>
        </p:spPr>
      </p:pic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 err="1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카카도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</a:t>
            </a:r>
            <a:r>
              <a:rPr lang="ko-KR" altLang="en-US" sz="2400" b="1" dirty="0" err="1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모빌리티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모두가 고객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55298" name="Picture 2" descr="Image result for Android Au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1275606"/>
            <a:ext cx="3097154" cy="1722792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288" y="854341"/>
            <a:ext cx="2525160" cy="1418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4" b="49841"/>
          <a:stretch/>
        </p:blipFill>
        <p:spPr>
          <a:xfrm>
            <a:off x="3869144" y="771550"/>
            <a:ext cx="1977706" cy="225344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1115616" y="4219426"/>
            <a:ext cx="6840760" cy="65658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buNone/>
            </a:pPr>
            <a:r>
              <a:rPr lang="en-US" sz="2400" b="1" dirty="0"/>
              <a:t>2015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Android Auto </a:t>
            </a:r>
            <a:r>
              <a:rPr lang="ko-KR" altLang="en-US" sz="2400" b="1" dirty="0"/>
              <a:t>공개 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기아쏘울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(Eric Schmidt))</a:t>
            </a:r>
            <a:endParaRPr sz="24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26626" name="Picture 2" descr="Image result for ë´ì°¨ìì¹ê³µì  íëìëì°¨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536" y="555526"/>
            <a:ext cx="3528392" cy="2109224"/>
          </a:xfrm>
          <a:prstGeom prst="rect">
            <a:avLst/>
          </a:prstGeom>
          <a:noFill/>
        </p:spPr>
      </p:pic>
      <p:pic>
        <p:nvPicPr>
          <p:cNvPr id="26628" name="Picture 4" descr="Image result for ë´ì°¨ìì¹ê³µì  íëìëì°¨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78191" y="1779662"/>
            <a:ext cx="3545937" cy="2118642"/>
          </a:xfrm>
          <a:prstGeom prst="rect">
            <a:avLst/>
          </a:prstGeom>
          <a:noFill/>
        </p:spPr>
      </p:pic>
      <p:pic>
        <p:nvPicPr>
          <p:cNvPr id="26630" name="Picture 6" descr="Image result for ë´ì°¨ ìì¹ê³µì  íëìëì°¨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6176" y="1144965"/>
            <a:ext cx="2448272" cy="2146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내차 위치공유 기능 개발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18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개월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(?)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24578" name="Picture 2" descr="Image result for ì¹´ì¹´ì¤ë´ë¹ ìëë¡ì´ë ì¤í "/>
          <p:cNvPicPr>
            <a:picLocks noChangeAspect="1" noChangeArrowheads="1"/>
          </p:cNvPicPr>
          <p:nvPr/>
        </p:nvPicPr>
        <p:blipFill>
          <a:blip r:embed="rId4"/>
          <a:srcRect l="308" t="7445" r="660" b="6725"/>
          <a:stretch>
            <a:fillRect/>
          </a:stretch>
        </p:blipFill>
        <p:spPr bwMode="auto">
          <a:xfrm>
            <a:off x="1187624" y="123478"/>
            <a:ext cx="6768752" cy="3622476"/>
          </a:xfrm>
          <a:prstGeom prst="rect">
            <a:avLst/>
          </a:prstGeom>
          <a:noFill/>
        </p:spPr>
      </p:pic>
      <p:sp>
        <p:nvSpPr>
          <p:cNvPr id="10" name="모서리가 둥근 직사각형 9"/>
          <p:cNvSpPr/>
          <p:nvPr/>
        </p:nvSpPr>
        <p:spPr>
          <a:xfrm>
            <a:off x="3275856" y="2132397"/>
            <a:ext cx="936104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목적지 예측시간 기반의 서비스</a:t>
            </a:r>
          </a:p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 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: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예약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픽업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결제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Smart Home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2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4;p40"/>
          <p:cNvSpPr txBox="1">
            <a:spLocks noGrp="1"/>
          </p:cNvSpPr>
          <p:nvPr>
            <p:ph type="subTitle" idx="4294967295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11" name="Google Shape;325;p40"/>
          <p:cNvSpPr txBox="1">
            <a:spLocks/>
          </p:cNvSpPr>
          <p:nvPr/>
        </p:nvSpPr>
        <p:spPr>
          <a:xfrm>
            <a:off x="899592" y="1275606"/>
            <a:ext cx="4798125" cy="1512168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ko-KR" altLang="en-US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주의사항 </a:t>
            </a:r>
            <a:r>
              <a:rPr kumimoji="0" lang="en-US" altLang="ko-KR" sz="3000" b="1" i="0" u="none" strike="noStrike" kern="0" cap="none" spc="0" normalizeH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3000" b="1" dirty="0">
                <a:solidFill>
                  <a:schemeClr val="lt1"/>
                </a:solidFill>
              </a:rPr>
              <a:t>NHTSA)</a:t>
            </a:r>
            <a:endParaRPr kumimoji="0" lang="en-US" altLang="ko-KR" sz="3000" b="1" i="0" u="none" strike="noStrike" kern="0" cap="none" spc="0" normalizeH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971600" y="2355726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</a:rPr>
              <a:t>미국 도로교통 법률준수</a:t>
            </a:r>
            <a:endParaRPr lang="en-US" altLang="ko-KR" dirty="0">
              <a:latin typeface="Arial" pitchFamily="34" charset="0"/>
              <a:ea typeface="휴먼모음T" panose="02030504000101010101" pitchFamily="18" charset="-127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</a:rPr>
              <a:t>   - NHTSA(National Highway Traffic Safety Administration) </a:t>
            </a:r>
            <a:r>
              <a:rPr lang="ko-KR" altLang="en-US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</a:rPr>
              <a:t>권장사항</a:t>
            </a:r>
            <a:endParaRPr lang="en-US" altLang="ko-KR" dirty="0">
              <a:latin typeface="Arial" pitchFamily="34" charset="0"/>
              <a:ea typeface="휴먼모음T" panose="02030504000101010101" pitchFamily="18" charset="-127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</a:rPr>
              <a:t>  “The short character length for the text reading task was based on the proposed NHTSA guidelines of 30 characters.”</a:t>
            </a:r>
          </a:p>
          <a:p>
            <a:endParaRPr lang="en-US" altLang="ko-KR" dirty="0">
              <a:latin typeface="Arial" pitchFamily="34" charset="0"/>
              <a:ea typeface="휴먼모음T" panose="02030504000101010101" pitchFamily="18" charset="-127"/>
              <a:cs typeface="Arial" pitchFamily="34" charset="0"/>
            </a:endParaRPr>
          </a:p>
          <a:p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</a:rPr>
              <a:t>※Ford </a:t>
            </a:r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  <a:sym typeface="Wingdings" panose="05000000000000000000" pitchFamily="2" charset="2"/>
              </a:rPr>
              <a:t>Sync</a:t>
            </a:r>
            <a:r>
              <a:rPr lang="ko-KR" altLang="en-US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  <a:sym typeface="Wingdings" panose="05000000000000000000" pitchFamily="2" charset="2"/>
              </a:rPr>
              <a:t>: keep</a:t>
            </a:r>
            <a:r>
              <a:rPr lang="ko-KR" altLang="en-US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itchFamily="34" charset="0"/>
                <a:ea typeface="휴먼모음T" panose="02030504000101010101" pitchFamily="18" charset="-127"/>
                <a:cs typeface="Arial" pitchFamily="34" charset="0"/>
                <a:sym typeface="Wingdings" panose="05000000000000000000" pitchFamily="2" charset="2"/>
              </a:rPr>
              <a:t>hands on the wheel, eyes on the road, stay connected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835696" y="411510"/>
            <a:ext cx="4896544" cy="1869590"/>
            <a:chOff x="3203848" y="-1611560"/>
            <a:chExt cx="3960440" cy="151216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-1611560"/>
              <a:ext cx="3935338" cy="1480622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148064" y="-1611560"/>
              <a:ext cx="2016224" cy="1512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4" name="Google Shape;343;p42"/>
          <p:cNvSpPr txBox="1">
            <a:spLocks/>
          </p:cNvSpPr>
          <p:nvPr/>
        </p:nvSpPr>
        <p:spPr>
          <a:xfrm>
            <a:off x="899592" y="4219426"/>
            <a:ext cx="7776864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en-US" altLang="ko-KR" sz="16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NHTSA </a:t>
            </a:r>
          </a:p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en-US" altLang="ko-KR" sz="16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  https://www.nhtsa.gov/sites/nhtsa.dot.gov/files/811820.pdf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6262" name="Picture 6" descr="Image result for íëìëì°¨ ìì¹ê³µì 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0"/>
            <a:ext cx="6838950" cy="3705225"/>
          </a:xfrm>
          <a:prstGeom prst="rect">
            <a:avLst/>
          </a:prstGeom>
          <a:noFill/>
        </p:spPr>
      </p:pic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이제 업데이트 필요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얼마나 </a:t>
            </a:r>
            <a:r>
              <a:rPr lang="ko-KR" altLang="en-US" sz="2400" b="1" dirty="0" err="1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쉽냐면요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?....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설치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10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분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빌딩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15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초</a:t>
            </a:r>
            <a:endParaRPr lang="en-US" altLang="ko-KR" sz="2400" b="1" dirty="0">
              <a:solidFill>
                <a:srgbClr val="536DFE"/>
              </a:solidFill>
              <a:latin typeface="Arial" pitchFamily="34" charset="0"/>
              <a:ea typeface="Google Sans"/>
              <a:cs typeface="Arial" pitchFamily="34" charset="0"/>
              <a:sym typeface="Google San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D05170E-F756-5C44-8281-034D81D35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92" t="20809" r="20578" b="38791"/>
          <a:stretch/>
        </p:blipFill>
        <p:spPr>
          <a:xfrm>
            <a:off x="913967" y="326501"/>
            <a:ext cx="3452877" cy="1984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8225C9-B4E2-8D4D-8C30-D69BD0941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47" t="28954" r="19781" b="33885"/>
          <a:stretch/>
        </p:blipFill>
        <p:spPr>
          <a:xfrm>
            <a:off x="4806395" y="315263"/>
            <a:ext cx="3574023" cy="19854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1ABA15-F470-8C4A-A8E6-9E38E95548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01" t="25570" r="17470" b="34016"/>
          <a:stretch/>
        </p:blipFill>
        <p:spPr>
          <a:xfrm>
            <a:off x="3177904" y="2359979"/>
            <a:ext cx="2788191" cy="16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0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803250" y="1852941"/>
            <a:ext cx="3853800" cy="1419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감사합니다</a:t>
            </a:r>
            <a:endParaRPr dirty="0"/>
          </a:p>
        </p:txBody>
      </p:sp>
      <p:sp>
        <p:nvSpPr>
          <p:cNvPr id="385" name="Google Shape;385;p47"/>
          <p:cNvSpPr txBox="1">
            <a:spLocks noGrp="1"/>
          </p:cNvSpPr>
          <p:nvPr>
            <p:ph type="body" idx="2"/>
          </p:nvPr>
        </p:nvSpPr>
        <p:spPr>
          <a:xfrm>
            <a:off x="5581706" y="2701270"/>
            <a:ext cx="3373200" cy="1228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참석자 분들과 더 연결될 수 있게 메일 정보 등을 남겨주세요</a:t>
            </a:r>
            <a:endParaRPr b="1" dirty="0"/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4"/>
          </p:nvPr>
        </p:nvSpPr>
        <p:spPr>
          <a:xfrm>
            <a:off x="1631203" y="3850906"/>
            <a:ext cx="3138900" cy="3159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bogeunnet@gmail.com </a:t>
            </a:r>
            <a:endParaRPr dirty="0"/>
          </a:p>
        </p:txBody>
      </p:sp>
      <p:sp>
        <p:nvSpPr>
          <p:cNvPr id="387" name="Google Shape;387;p47"/>
          <p:cNvSpPr txBox="1">
            <a:spLocks noGrp="1"/>
          </p:cNvSpPr>
          <p:nvPr>
            <p:ph type="body" idx="1"/>
          </p:nvPr>
        </p:nvSpPr>
        <p:spPr>
          <a:xfrm>
            <a:off x="1631206" y="3549965"/>
            <a:ext cx="15582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김보근</a:t>
            </a:r>
            <a:endParaRPr dirty="0"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3"/>
          </p:nvPr>
        </p:nvSpPr>
        <p:spPr>
          <a:xfrm>
            <a:off x="5581706" y="2355726"/>
            <a:ext cx="2856600" cy="2724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질문하실 게 남으셨다면,</a:t>
            </a:r>
            <a:endParaRPr b="1" dirty="0"/>
          </a:p>
        </p:txBody>
      </p:sp>
      <p:sp>
        <p:nvSpPr>
          <p:cNvPr id="389" name="Google Shape;389;p47"/>
          <p:cNvSpPr/>
          <p:nvPr/>
        </p:nvSpPr>
        <p:spPr>
          <a:xfrm>
            <a:off x="429525" y="20045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67494"/>
            <a:ext cx="1475656" cy="614857"/>
          </a:xfrm>
          <a:prstGeom prst="rect">
            <a:avLst/>
          </a:prstGeom>
          <a:noFill/>
        </p:spPr>
      </p:pic>
      <p:pic>
        <p:nvPicPr>
          <p:cNvPr id="10" name="Picture 4" descr="ì´ë¯¸ì§: ì¬ë 1ëª ì´ì, íì¤í¸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194" y="3304530"/>
            <a:ext cx="1152128" cy="1152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subTitle" idx="1"/>
          </p:nvPr>
        </p:nvSpPr>
        <p:spPr>
          <a:xfrm>
            <a:off x="5341341" y="1294584"/>
            <a:ext cx="2818500" cy="5652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/>
              <a:t>Android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Auto</a:t>
            </a:r>
            <a:endParaRPr sz="2000" b="1" dirty="0"/>
          </a:p>
        </p:txBody>
      </p:sp>
      <p:sp>
        <p:nvSpPr>
          <p:cNvPr id="335" name="Google Shape;335;p41"/>
          <p:cNvSpPr txBox="1">
            <a:spLocks noGrp="1"/>
          </p:cNvSpPr>
          <p:nvPr>
            <p:ph type="body" idx="2"/>
          </p:nvPr>
        </p:nvSpPr>
        <p:spPr>
          <a:xfrm>
            <a:off x="5341341" y="1938009"/>
            <a:ext cx="3008100" cy="281910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altLang="ko-KR" b="1" dirty="0"/>
              <a:t>Android Auto </a:t>
            </a:r>
            <a:r>
              <a:rPr lang="ko-KR" altLang="en-US" b="1" dirty="0"/>
              <a:t>란 </a:t>
            </a:r>
            <a:br>
              <a:rPr lang="en-US" altLang="ko-KR" b="1" dirty="0"/>
            </a:br>
            <a:r>
              <a:rPr lang="en-US" altLang="ko-KR" b="1" dirty="0"/>
              <a:t>(</a:t>
            </a:r>
            <a:r>
              <a:rPr lang="ko-KR" altLang="en-US" b="1" dirty="0" err="1"/>
              <a:t>미러링크</a:t>
            </a:r>
            <a:r>
              <a:rPr lang="en-US" altLang="ko-KR" b="1" dirty="0"/>
              <a:t>? </a:t>
            </a:r>
            <a:r>
              <a:rPr lang="ko-KR" altLang="en-US" b="1" dirty="0" err="1"/>
              <a:t>미러링</a:t>
            </a:r>
            <a:r>
              <a:rPr lang="en-US" altLang="ko-KR" b="1" dirty="0"/>
              <a:t>?)</a:t>
            </a:r>
            <a:endParaRPr lang="en-US" b="1" dirty="0"/>
          </a:p>
          <a:p>
            <a:pPr marL="342900" lvl="0" indent="-34290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ko-KR" altLang="en-US" b="1" dirty="0"/>
              <a:t>조금 더 상세하게</a:t>
            </a:r>
            <a:r>
              <a:rPr lang="en-US" altLang="ko-KR" b="1" dirty="0"/>
              <a:t>…</a:t>
            </a:r>
          </a:p>
          <a:p>
            <a:pPr marL="342900" lvl="0" indent="-342900">
              <a:buAutoNum type="arabicParenR"/>
            </a:pPr>
            <a:r>
              <a:rPr lang="ko-KR" altLang="en-US" b="1" dirty="0"/>
              <a:t>활용한다면</a:t>
            </a:r>
            <a:r>
              <a:rPr lang="en-US" altLang="ko-KR" b="1" dirty="0"/>
              <a:t>?</a:t>
            </a:r>
          </a:p>
          <a:p>
            <a:pPr marL="342900" lvl="0" indent="-342900">
              <a:buAutoNum type="arabicParenR"/>
            </a:pPr>
            <a:r>
              <a:rPr lang="en-US" altLang="ko-KR" b="1" dirty="0"/>
              <a:t>NHTSA </a:t>
            </a:r>
            <a:r>
              <a:rPr lang="ko-KR" altLang="en-US" b="1" dirty="0"/>
              <a:t>주의사항</a:t>
            </a:r>
            <a:endParaRPr b="1" dirty="0"/>
          </a:p>
        </p:txBody>
      </p:sp>
      <p:sp>
        <p:nvSpPr>
          <p:cNvPr id="336" name="Google Shape;336;p41"/>
          <p:cNvSpPr/>
          <p:nvPr/>
        </p:nvSpPr>
        <p:spPr>
          <a:xfrm>
            <a:off x="0" y="0"/>
            <a:ext cx="4677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4" y="0"/>
            <a:ext cx="465505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195486"/>
            <a:ext cx="1475656" cy="614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2402" name="Picture 2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1721" y="411510"/>
            <a:ext cx="5040560" cy="3393978"/>
          </a:xfrm>
          <a:prstGeom prst="rect">
            <a:avLst/>
          </a:prstGeom>
          <a:noFill/>
        </p:spPr>
      </p:pic>
      <p:sp>
        <p:nvSpPr>
          <p:cNvPr id="10" name="Google Shape;343;p42"/>
          <p:cNvSpPr txBox="1">
            <a:spLocks noGrp="1"/>
          </p:cNvSpPr>
          <p:nvPr>
            <p:ph type="body" idx="1"/>
          </p:nvPr>
        </p:nvSpPr>
        <p:spPr>
          <a:xfrm>
            <a:off x="1115616" y="4219426"/>
            <a:ext cx="6840760" cy="656580"/>
          </a:xfrm>
          <a:prstGeom prst="rect">
            <a:avLst/>
          </a:prstGeom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sz="2400" b="1" dirty="0" err="1"/>
              <a:t>미러링</a:t>
            </a:r>
            <a:endParaRPr sz="24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2404" name="Picture 4" descr="Image result for ë¯¸ë¬ë§í¬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1094" y="411510"/>
            <a:ext cx="6061812" cy="2952328"/>
          </a:xfrm>
          <a:prstGeom prst="rect">
            <a:avLst/>
          </a:prstGeom>
          <a:noFill/>
        </p:spPr>
      </p:pic>
      <p:sp>
        <p:nvSpPr>
          <p:cNvPr id="10" name="Google Shape;343;p42"/>
          <p:cNvSpPr txBox="1">
            <a:spLocks/>
          </p:cNvSpPr>
          <p:nvPr/>
        </p:nvSpPr>
        <p:spPr>
          <a:xfrm>
            <a:off x="1115616" y="4219426"/>
            <a:ext cx="6840760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 err="1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미러링크</a:t>
            </a:r>
            <a:r>
              <a:rPr lang="en-US" altLang="ko-KR" sz="2400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(Mirror Link)</a:t>
            </a:r>
            <a:r>
              <a:rPr lang="ko-KR" altLang="en-US" sz="2400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의 미러링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4450" name="Picture 2" descr="Related image"/>
          <p:cNvPicPr>
            <a:picLocks noChangeAspect="1" noChangeArrowheads="1"/>
          </p:cNvPicPr>
          <p:nvPr/>
        </p:nvPicPr>
        <p:blipFill>
          <a:blip r:embed="rId4"/>
          <a:srcRect t="27326" b="13218"/>
          <a:stretch>
            <a:fillRect/>
          </a:stretch>
        </p:blipFill>
        <p:spPr bwMode="auto">
          <a:xfrm>
            <a:off x="1771650" y="483518"/>
            <a:ext cx="5600700" cy="2984500"/>
          </a:xfrm>
          <a:prstGeom prst="rect">
            <a:avLst/>
          </a:prstGeom>
          <a:noFill/>
        </p:spPr>
      </p:pic>
      <p:sp>
        <p:nvSpPr>
          <p:cNvPr id="9" name="Google Shape;343;p42"/>
          <p:cNvSpPr txBox="1">
            <a:spLocks/>
          </p:cNvSpPr>
          <p:nvPr/>
        </p:nvSpPr>
        <p:spPr>
          <a:xfrm>
            <a:off x="1115616" y="4219426"/>
            <a:ext cx="6840760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 err="1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안드로이드</a:t>
            </a:r>
            <a:r>
              <a:rPr lang="ko-KR" altLang="en-US" sz="2400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 오토 </a:t>
            </a:r>
            <a:r>
              <a:rPr lang="en-US" altLang="ko-KR" sz="2400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/ </a:t>
            </a:r>
            <a:r>
              <a:rPr lang="ko-KR" altLang="en-US" sz="2400" b="1" dirty="0" err="1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미러링</a:t>
            </a:r>
            <a:r>
              <a:rPr lang="en-US" altLang="ko-KR" sz="2400" b="1" dirty="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9" name="Picture 4" descr="http://timedotcom.files.wordpress.com/2014/06/androidautohonda.jpg?w=1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5486"/>
            <a:ext cx="3178696" cy="212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923928" y="1347614"/>
            <a:ext cx="3293244" cy="1850548"/>
            <a:chOff x="5652120" y="1988840"/>
            <a:chExt cx="5153025" cy="2895601"/>
          </a:xfrm>
        </p:grpSpPr>
        <p:pic>
          <p:nvPicPr>
            <p:cNvPr id="11" name="Picture 8" descr="http://cdn1.tnwcdn.com/wp-content/blogs.dir/1/files/2014/06/Android_auto_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1988840"/>
              <a:ext cx="5153025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372200" y="4105275"/>
              <a:ext cx="1656184" cy="37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Audi A3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13" name="Picture 12" descr="http://www.techfaster.com/wp-content/uploads/2014/06/Android-Auto-PArtn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3518"/>
            <a:ext cx="3145897" cy="33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5508104" y="2283718"/>
            <a:ext cx="3178696" cy="1768553"/>
            <a:chOff x="311731" y="5631615"/>
            <a:chExt cx="3178696" cy="1768553"/>
          </a:xfrm>
        </p:grpSpPr>
        <p:pic>
          <p:nvPicPr>
            <p:cNvPr id="18" name="Picture 2" descr="http://files.tested.com/photos/2014/07/14/62518-android-auto-google-maps-005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31" y="5631615"/>
              <a:ext cx="3178696" cy="176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457200" y="6951529"/>
              <a:ext cx="1316352" cy="297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KIA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5" name="Google Shape;343;p42"/>
          <p:cNvSpPr txBox="1">
            <a:spLocks/>
          </p:cNvSpPr>
          <p:nvPr/>
        </p:nvSpPr>
        <p:spPr>
          <a:xfrm>
            <a:off x="1115616" y="4219426"/>
            <a:ext cx="7344816" cy="65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옛날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(2015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년도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)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엔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….</a:t>
            </a:r>
          </a:p>
          <a:p>
            <a:pPr>
              <a:lnSpc>
                <a:spcPct val="125000"/>
              </a:lnSpc>
              <a:buClr>
                <a:srgbClr val="536DFE"/>
              </a:buClr>
              <a:buSzPts val="1500"/>
            </a:pP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  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차량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IT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다 죽는다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!!!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 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Wingdings" pitchFamily="2" charset="2"/>
              </a:rPr>
              <a:t>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이젠</a:t>
            </a:r>
            <a:r>
              <a:rPr lang="en-US" altLang="ko-KR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, </a:t>
            </a:r>
            <a:r>
              <a:rPr lang="ko-KR" altLang="en-US" sz="2400" b="1" dirty="0">
                <a:solidFill>
                  <a:srgbClr val="536DFE"/>
                </a:solidFill>
                <a:latin typeface="Arial" pitchFamily="34" charset="0"/>
                <a:ea typeface="Google Sans"/>
                <a:cs typeface="Arial" pitchFamily="34" charset="0"/>
                <a:sym typeface="Google Sans"/>
              </a:rPr>
              <a:t>그만큼 기회가 있다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935596" y="4083918"/>
            <a:ext cx="7272808" cy="0"/>
          </a:xfrm>
          <a:prstGeom prst="line">
            <a:avLst/>
          </a:prstGeom>
          <a:ln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7" name="Picture 9"/>
          <p:cNvPicPr>
            <a:picLocks noChangeAspect="1" noChangeArrowheads="1"/>
          </p:cNvPicPr>
          <p:nvPr/>
        </p:nvPicPr>
        <p:blipFill>
          <a:blip r:embed="rId4"/>
          <a:srcRect t="20993" r="1489" b="8504"/>
          <a:stretch>
            <a:fillRect/>
          </a:stretch>
        </p:blipFill>
        <p:spPr bwMode="auto">
          <a:xfrm>
            <a:off x="539552" y="267494"/>
            <a:ext cx="8064896" cy="376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3579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Google Shape;345;p42"/>
          <p:cNvSpPr/>
          <p:nvPr/>
        </p:nvSpPr>
        <p:spPr>
          <a:xfrm>
            <a:off x="7406850" y="4416300"/>
            <a:ext cx="1393500" cy="72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6" descr="ìë ëì²´ íì¤í¸ë¥¼ ì¬ì©í  ì ììµëë¤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89141"/>
            <a:ext cx="1475656" cy="614857"/>
          </a:xfrm>
          <a:prstGeom prst="rect">
            <a:avLst/>
          </a:prstGeom>
          <a:noFill/>
        </p:spPr>
      </p:pic>
      <p:pic>
        <p:nvPicPr>
          <p:cNvPr id="109573" name="Picture 5"/>
          <p:cNvPicPr>
            <a:picLocks noChangeAspect="1" noChangeArrowheads="1"/>
          </p:cNvPicPr>
          <p:nvPr/>
        </p:nvPicPr>
        <p:blipFill>
          <a:blip r:embed="rId4"/>
          <a:srcRect l="191" t="12625" r="1851" b="1583"/>
          <a:stretch>
            <a:fillRect/>
          </a:stretch>
        </p:blipFill>
        <p:spPr bwMode="auto">
          <a:xfrm>
            <a:off x="540000" y="271004"/>
            <a:ext cx="8064000" cy="460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>
            <a:off x="3251473" y="1385714"/>
            <a:ext cx="2664296" cy="0"/>
          </a:xfrm>
          <a:prstGeom prst="line">
            <a:avLst/>
          </a:prstGeom>
          <a:ln w="28575">
            <a:solidFill>
              <a:srgbClr val="536D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273</Words>
  <Application>Microsoft Macintosh PowerPoint</Application>
  <PresentationFormat>화면 슬라이드 쇼(16:9)</PresentationFormat>
  <Paragraphs>52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Google Sans</vt:lpstr>
      <vt:lpstr>Arial</vt:lpstr>
      <vt:lpstr>Wingdings</vt:lpstr>
      <vt:lpstr>휴먼모음T</vt:lpstr>
      <vt:lpstr>맑은 고딕</vt:lpstr>
      <vt:lpstr>Roboto</vt:lpstr>
      <vt:lpstr>Default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Title</dc:title>
  <dc:creator>kimbo</dc:creator>
  <cp:lastModifiedBy>Bogeun Kim</cp:lastModifiedBy>
  <cp:revision>122</cp:revision>
  <dcterms:modified xsi:type="dcterms:W3CDTF">2018-07-26T03:19:37Z</dcterms:modified>
</cp:coreProperties>
</file>